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handoutMasterIdLst>
    <p:handoutMasterId r:id="rId46"/>
  </p:handoutMasterIdLst>
  <p:sldIdLst>
    <p:sldId id="256" r:id="rId2"/>
    <p:sldId id="558" r:id="rId3"/>
    <p:sldId id="655" r:id="rId4"/>
    <p:sldId id="656" r:id="rId5"/>
    <p:sldId id="619" r:id="rId6"/>
    <p:sldId id="657" r:id="rId7"/>
    <p:sldId id="658" r:id="rId8"/>
    <p:sldId id="659" r:id="rId9"/>
    <p:sldId id="662" r:id="rId10"/>
    <p:sldId id="663" r:id="rId11"/>
    <p:sldId id="664" r:id="rId12"/>
    <p:sldId id="665" r:id="rId13"/>
    <p:sldId id="666" r:id="rId14"/>
    <p:sldId id="667" r:id="rId15"/>
    <p:sldId id="668" r:id="rId16"/>
    <p:sldId id="669" r:id="rId17"/>
    <p:sldId id="670" r:id="rId18"/>
    <p:sldId id="671" r:id="rId19"/>
    <p:sldId id="660" r:id="rId20"/>
    <p:sldId id="672" r:id="rId21"/>
    <p:sldId id="673" r:id="rId22"/>
    <p:sldId id="674" r:id="rId23"/>
    <p:sldId id="687" r:id="rId24"/>
    <p:sldId id="688" r:id="rId25"/>
    <p:sldId id="689" r:id="rId26"/>
    <p:sldId id="683" r:id="rId27"/>
    <p:sldId id="686" r:id="rId28"/>
    <p:sldId id="677" r:id="rId29"/>
    <p:sldId id="678" r:id="rId30"/>
    <p:sldId id="690" r:id="rId31"/>
    <p:sldId id="691" r:id="rId32"/>
    <p:sldId id="697" r:id="rId33"/>
    <p:sldId id="694" r:id="rId34"/>
    <p:sldId id="696" r:id="rId35"/>
    <p:sldId id="693" r:id="rId36"/>
    <p:sldId id="692" r:id="rId37"/>
    <p:sldId id="676" r:id="rId38"/>
    <p:sldId id="680" r:id="rId39"/>
    <p:sldId id="675" r:id="rId40"/>
    <p:sldId id="661" r:id="rId41"/>
    <p:sldId id="684" r:id="rId42"/>
    <p:sldId id="685" r:id="rId43"/>
    <p:sldId id="682" r:id="rId44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E0FF"/>
    <a:srgbClr val="1207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5" autoAdjust="0"/>
    <p:restoredTop sz="94660"/>
  </p:normalViewPr>
  <p:slideViewPr>
    <p:cSldViewPr>
      <p:cViewPr varScale="1">
        <p:scale>
          <a:sx n="109" d="100"/>
          <a:sy n="109" d="100"/>
        </p:scale>
        <p:origin x="948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3342" y="114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DBDAE7-F8BC-4E69-9C88-68CF5D770DCD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051E2237-F74F-4500-A87D-3E726732B0F7}">
      <dgm:prSet phldrT="[Text]"/>
      <dgm:spPr/>
      <dgm:t>
        <a:bodyPr/>
        <a:lstStyle/>
        <a:p>
          <a:r>
            <a:rPr lang="en-US" dirty="0" smtClean="0"/>
            <a:t>Volume</a:t>
          </a:r>
          <a:endParaRPr lang="en-US" dirty="0"/>
        </a:p>
      </dgm:t>
    </dgm:pt>
    <dgm:pt modelId="{F9785E9D-9E23-4570-8549-F27F49C9BF5B}" type="parTrans" cxnId="{ED87713D-C171-4A46-A137-F15BEDB5D607}">
      <dgm:prSet/>
      <dgm:spPr/>
      <dgm:t>
        <a:bodyPr/>
        <a:lstStyle/>
        <a:p>
          <a:endParaRPr lang="en-US"/>
        </a:p>
      </dgm:t>
    </dgm:pt>
    <dgm:pt modelId="{2A7B6B31-13AA-42C5-82A7-CB01B4418E70}" type="sibTrans" cxnId="{ED87713D-C171-4A46-A137-F15BEDB5D607}">
      <dgm:prSet/>
      <dgm:spPr/>
      <dgm:t>
        <a:bodyPr/>
        <a:lstStyle/>
        <a:p>
          <a:endParaRPr lang="en-US"/>
        </a:p>
      </dgm:t>
    </dgm:pt>
    <dgm:pt modelId="{5E8AF3A2-60D8-4645-A992-17C3C426E89E}">
      <dgm:prSet phldrT="[Text]"/>
      <dgm:spPr/>
      <dgm:t>
        <a:bodyPr/>
        <a:lstStyle/>
        <a:p>
          <a:r>
            <a:rPr lang="en-US" dirty="0" smtClean="0"/>
            <a:t>Velocity</a:t>
          </a:r>
          <a:endParaRPr lang="en-US" dirty="0"/>
        </a:p>
      </dgm:t>
    </dgm:pt>
    <dgm:pt modelId="{C0DE6DCA-8178-4D45-8DEF-2DD3308ADE43}" type="parTrans" cxnId="{CD236C1B-5A3F-49D5-8DBE-77AC0D0575E9}">
      <dgm:prSet/>
      <dgm:spPr/>
      <dgm:t>
        <a:bodyPr/>
        <a:lstStyle/>
        <a:p>
          <a:endParaRPr lang="en-US"/>
        </a:p>
      </dgm:t>
    </dgm:pt>
    <dgm:pt modelId="{BCBF58A8-249F-454C-8A7A-D0BD89B18F95}" type="sibTrans" cxnId="{CD236C1B-5A3F-49D5-8DBE-77AC0D0575E9}">
      <dgm:prSet/>
      <dgm:spPr/>
      <dgm:t>
        <a:bodyPr/>
        <a:lstStyle/>
        <a:p>
          <a:endParaRPr lang="en-US"/>
        </a:p>
      </dgm:t>
    </dgm:pt>
    <dgm:pt modelId="{E2083652-AA9C-4855-917B-B17EB77F12EE}">
      <dgm:prSet phldrT="[Text]"/>
      <dgm:spPr/>
      <dgm:t>
        <a:bodyPr/>
        <a:lstStyle/>
        <a:p>
          <a:r>
            <a:rPr lang="en-US" dirty="0" smtClean="0"/>
            <a:t>Variety</a:t>
          </a:r>
          <a:endParaRPr lang="en-US" dirty="0"/>
        </a:p>
      </dgm:t>
    </dgm:pt>
    <dgm:pt modelId="{0CB8EAD2-BCF9-409D-A8AA-8F6AF3ED55CD}" type="parTrans" cxnId="{492294FC-140F-46C5-AF7D-BAA140399627}">
      <dgm:prSet/>
      <dgm:spPr/>
      <dgm:t>
        <a:bodyPr/>
        <a:lstStyle/>
        <a:p>
          <a:endParaRPr lang="en-US"/>
        </a:p>
      </dgm:t>
    </dgm:pt>
    <dgm:pt modelId="{CDF32C66-F788-43FB-B0C6-04BA7DDF7C47}" type="sibTrans" cxnId="{492294FC-140F-46C5-AF7D-BAA140399627}">
      <dgm:prSet/>
      <dgm:spPr/>
      <dgm:t>
        <a:bodyPr/>
        <a:lstStyle/>
        <a:p>
          <a:endParaRPr lang="en-US"/>
        </a:p>
      </dgm:t>
    </dgm:pt>
    <dgm:pt modelId="{F156CFBA-AA22-4515-AA5D-EBB04D6C6E16}" type="pres">
      <dgm:prSet presAssocID="{23DBDAE7-F8BC-4E69-9C88-68CF5D770DCD}" presName="compositeShape" presStyleCnt="0">
        <dgm:presLayoutVars>
          <dgm:chMax val="7"/>
          <dgm:dir/>
          <dgm:resizeHandles val="exact"/>
        </dgm:presLayoutVars>
      </dgm:prSet>
      <dgm:spPr/>
    </dgm:pt>
    <dgm:pt modelId="{566976BC-93EF-402A-897F-6DB7CC646DE4}" type="pres">
      <dgm:prSet presAssocID="{051E2237-F74F-4500-A87D-3E726732B0F7}" presName="circ1" presStyleLbl="vennNode1" presStyleIdx="0" presStyleCnt="3"/>
      <dgm:spPr/>
      <dgm:t>
        <a:bodyPr/>
        <a:lstStyle/>
        <a:p>
          <a:endParaRPr lang="en-US"/>
        </a:p>
      </dgm:t>
    </dgm:pt>
    <dgm:pt modelId="{C07A68AF-D091-4B43-A5EC-E29EA320FBB9}" type="pres">
      <dgm:prSet presAssocID="{051E2237-F74F-4500-A87D-3E726732B0F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D53A6E-AF68-4690-90CC-86B144BE42A2}" type="pres">
      <dgm:prSet presAssocID="{5E8AF3A2-60D8-4645-A992-17C3C426E89E}" presName="circ2" presStyleLbl="vennNode1" presStyleIdx="1" presStyleCnt="3"/>
      <dgm:spPr/>
      <dgm:t>
        <a:bodyPr/>
        <a:lstStyle/>
        <a:p>
          <a:endParaRPr lang="en-US"/>
        </a:p>
      </dgm:t>
    </dgm:pt>
    <dgm:pt modelId="{CACAB4A6-3AEB-476E-9BF8-39B64B006D93}" type="pres">
      <dgm:prSet presAssocID="{5E8AF3A2-60D8-4645-A992-17C3C426E89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77A45E-3090-4859-969C-CC2724F51E0E}" type="pres">
      <dgm:prSet presAssocID="{E2083652-AA9C-4855-917B-B17EB77F12EE}" presName="circ3" presStyleLbl="vennNode1" presStyleIdx="2" presStyleCnt="3"/>
      <dgm:spPr/>
      <dgm:t>
        <a:bodyPr/>
        <a:lstStyle/>
        <a:p>
          <a:endParaRPr lang="en-US"/>
        </a:p>
      </dgm:t>
    </dgm:pt>
    <dgm:pt modelId="{DA299750-C0CC-45FB-84EF-5BADAF80BDA5}" type="pres">
      <dgm:prSet presAssocID="{E2083652-AA9C-4855-917B-B17EB77F12E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2724269-E3CA-4836-8D02-7249CC14A650}" type="presOf" srcId="{051E2237-F74F-4500-A87D-3E726732B0F7}" destId="{566976BC-93EF-402A-897F-6DB7CC646DE4}" srcOrd="0" destOrd="0" presId="urn:microsoft.com/office/officeart/2005/8/layout/venn1"/>
    <dgm:cxn modelId="{D96EADBA-EA89-4161-8068-25C5EC49483A}" type="presOf" srcId="{051E2237-F74F-4500-A87D-3E726732B0F7}" destId="{C07A68AF-D091-4B43-A5EC-E29EA320FBB9}" srcOrd="1" destOrd="0" presId="urn:microsoft.com/office/officeart/2005/8/layout/venn1"/>
    <dgm:cxn modelId="{F7CC7A03-851B-410E-939F-8AED929ED82F}" type="presOf" srcId="{5E8AF3A2-60D8-4645-A992-17C3C426E89E}" destId="{CACAB4A6-3AEB-476E-9BF8-39B64B006D93}" srcOrd="1" destOrd="0" presId="urn:microsoft.com/office/officeart/2005/8/layout/venn1"/>
    <dgm:cxn modelId="{62BABADA-7519-43BD-AD30-4B8052F960E0}" type="presOf" srcId="{E2083652-AA9C-4855-917B-B17EB77F12EE}" destId="{DA299750-C0CC-45FB-84EF-5BADAF80BDA5}" srcOrd="1" destOrd="0" presId="urn:microsoft.com/office/officeart/2005/8/layout/venn1"/>
    <dgm:cxn modelId="{ED87713D-C171-4A46-A137-F15BEDB5D607}" srcId="{23DBDAE7-F8BC-4E69-9C88-68CF5D770DCD}" destId="{051E2237-F74F-4500-A87D-3E726732B0F7}" srcOrd="0" destOrd="0" parTransId="{F9785E9D-9E23-4570-8549-F27F49C9BF5B}" sibTransId="{2A7B6B31-13AA-42C5-82A7-CB01B4418E70}"/>
    <dgm:cxn modelId="{0FE2C1E0-B3D9-47DF-B7CF-670DE3665615}" type="presOf" srcId="{5E8AF3A2-60D8-4645-A992-17C3C426E89E}" destId="{70D53A6E-AF68-4690-90CC-86B144BE42A2}" srcOrd="0" destOrd="0" presId="urn:microsoft.com/office/officeart/2005/8/layout/venn1"/>
    <dgm:cxn modelId="{492294FC-140F-46C5-AF7D-BAA140399627}" srcId="{23DBDAE7-F8BC-4E69-9C88-68CF5D770DCD}" destId="{E2083652-AA9C-4855-917B-B17EB77F12EE}" srcOrd="2" destOrd="0" parTransId="{0CB8EAD2-BCF9-409D-A8AA-8F6AF3ED55CD}" sibTransId="{CDF32C66-F788-43FB-B0C6-04BA7DDF7C47}"/>
    <dgm:cxn modelId="{CD236C1B-5A3F-49D5-8DBE-77AC0D0575E9}" srcId="{23DBDAE7-F8BC-4E69-9C88-68CF5D770DCD}" destId="{5E8AF3A2-60D8-4645-A992-17C3C426E89E}" srcOrd="1" destOrd="0" parTransId="{C0DE6DCA-8178-4D45-8DEF-2DD3308ADE43}" sibTransId="{BCBF58A8-249F-454C-8A7A-D0BD89B18F95}"/>
    <dgm:cxn modelId="{2E9DB0D0-9ABF-4FC1-8654-0D7AAA4BCB9F}" type="presOf" srcId="{23DBDAE7-F8BC-4E69-9C88-68CF5D770DCD}" destId="{F156CFBA-AA22-4515-AA5D-EBB04D6C6E16}" srcOrd="0" destOrd="0" presId="urn:microsoft.com/office/officeart/2005/8/layout/venn1"/>
    <dgm:cxn modelId="{284D39A9-EF24-4137-B657-3C73C0C0B935}" type="presOf" srcId="{E2083652-AA9C-4855-917B-B17EB77F12EE}" destId="{D377A45E-3090-4859-969C-CC2724F51E0E}" srcOrd="0" destOrd="0" presId="urn:microsoft.com/office/officeart/2005/8/layout/venn1"/>
    <dgm:cxn modelId="{4A95E47A-BC77-42CC-85E6-40ADFE88D321}" type="presParOf" srcId="{F156CFBA-AA22-4515-AA5D-EBB04D6C6E16}" destId="{566976BC-93EF-402A-897F-6DB7CC646DE4}" srcOrd="0" destOrd="0" presId="urn:microsoft.com/office/officeart/2005/8/layout/venn1"/>
    <dgm:cxn modelId="{645933EC-1F5B-4A91-A1B8-D267583E5E06}" type="presParOf" srcId="{F156CFBA-AA22-4515-AA5D-EBB04D6C6E16}" destId="{C07A68AF-D091-4B43-A5EC-E29EA320FBB9}" srcOrd="1" destOrd="0" presId="urn:microsoft.com/office/officeart/2005/8/layout/venn1"/>
    <dgm:cxn modelId="{0E1876EA-73A4-412A-9ACD-09D56E564341}" type="presParOf" srcId="{F156CFBA-AA22-4515-AA5D-EBB04D6C6E16}" destId="{70D53A6E-AF68-4690-90CC-86B144BE42A2}" srcOrd="2" destOrd="0" presId="urn:microsoft.com/office/officeart/2005/8/layout/venn1"/>
    <dgm:cxn modelId="{9AA5C482-1285-4A82-9F63-8ECB6A9C2563}" type="presParOf" srcId="{F156CFBA-AA22-4515-AA5D-EBB04D6C6E16}" destId="{CACAB4A6-3AEB-476E-9BF8-39B64B006D93}" srcOrd="3" destOrd="0" presId="urn:microsoft.com/office/officeart/2005/8/layout/venn1"/>
    <dgm:cxn modelId="{453013CF-1BB4-4DFD-8B78-DBDD87D38D03}" type="presParOf" srcId="{F156CFBA-AA22-4515-AA5D-EBB04D6C6E16}" destId="{D377A45E-3090-4859-969C-CC2724F51E0E}" srcOrd="4" destOrd="0" presId="urn:microsoft.com/office/officeart/2005/8/layout/venn1"/>
    <dgm:cxn modelId="{9026FE81-4E33-4B0F-B547-0C583D1B7C62}" type="presParOf" srcId="{F156CFBA-AA22-4515-AA5D-EBB04D6C6E16}" destId="{DA299750-C0CC-45FB-84EF-5BADAF80BDA5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6976BC-93EF-402A-897F-6DB7CC646DE4}">
      <dsp:nvSpPr>
        <dsp:cNvPr id="0" name=""/>
        <dsp:cNvSpPr/>
      </dsp:nvSpPr>
      <dsp:spPr>
        <a:xfrm>
          <a:off x="1565414" y="41798"/>
          <a:ext cx="2006352" cy="200635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Volume</a:t>
          </a:r>
          <a:endParaRPr lang="en-US" sz="2400" kern="1200" dirty="0"/>
        </a:p>
      </dsp:txBody>
      <dsp:txXfrm>
        <a:off x="1832928" y="392910"/>
        <a:ext cx="1471324" cy="902858"/>
      </dsp:txXfrm>
    </dsp:sp>
    <dsp:sp modelId="{70D53A6E-AF68-4690-90CC-86B144BE42A2}">
      <dsp:nvSpPr>
        <dsp:cNvPr id="0" name=""/>
        <dsp:cNvSpPr/>
      </dsp:nvSpPr>
      <dsp:spPr>
        <a:xfrm>
          <a:off x="2289373" y="1295769"/>
          <a:ext cx="2006352" cy="200635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Velocity</a:t>
          </a:r>
          <a:endParaRPr lang="en-US" sz="2400" kern="1200" dirty="0"/>
        </a:p>
      </dsp:txBody>
      <dsp:txXfrm>
        <a:off x="2902983" y="1814076"/>
        <a:ext cx="1203811" cy="1103493"/>
      </dsp:txXfrm>
    </dsp:sp>
    <dsp:sp modelId="{D377A45E-3090-4859-969C-CC2724F51E0E}">
      <dsp:nvSpPr>
        <dsp:cNvPr id="0" name=""/>
        <dsp:cNvSpPr/>
      </dsp:nvSpPr>
      <dsp:spPr>
        <a:xfrm>
          <a:off x="841456" y="1295769"/>
          <a:ext cx="2006352" cy="200635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Variety</a:t>
          </a:r>
          <a:endParaRPr lang="en-US" sz="2400" kern="1200" dirty="0"/>
        </a:p>
      </dsp:txBody>
      <dsp:txXfrm>
        <a:off x="1030387" y="1814076"/>
        <a:ext cx="1203811" cy="11034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332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59" cy="496332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6B75D1AE-C375-43C2-85C7-DE8834F52F0D}" type="datetime1">
              <a:rPr lang="en-NZ" smtClean="0"/>
              <a:t>14/08/2019</a:t>
            </a:fld>
            <a:endParaRPr lang="en-N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3850443" cy="496332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r>
              <a:rPr lang="en-NZ" dirty="0" smtClean="0"/>
              <a:t>Jennifer Brown </a:t>
            </a:r>
          </a:p>
          <a:p>
            <a:r>
              <a:rPr lang="en-NZ" dirty="0" smtClean="0"/>
              <a:t>Seminar to </a:t>
            </a:r>
            <a:r>
              <a:rPr lang="en-NZ" dirty="0" err="1" smtClean="0"/>
              <a:t>GeoSpatial</a:t>
            </a:r>
            <a:r>
              <a:rPr lang="en-NZ" dirty="0" smtClean="0"/>
              <a:t>, November 2018</a:t>
            </a:r>
            <a:endParaRPr lang="en-N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703271CC-1F0E-4500-B074-3343050DD06A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389137472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332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6332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6A599DF2-B96B-4927-B71F-9D0C3EE69C12}" type="datetime1">
              <a:rPr lang="en-NZ" smtClean="0"/>
              <a:t>14/08/2019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r>
              <a:rPr lang="en-NZ" smtClean="0"/>
              <a:t>Jennifer Brown Seminar to School of Biological Sciences, September 2016</a:t>
            </a:r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21788834-032B-47FF-9742-A2F354B0A47B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30843060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788834-032B-47FF-9742-A2F354B0A47B}" type="slidenum">
              <a:rPr lang="en-NZ" smtClean="0"/>
              <a:pPr/>
              <a:t>1</a:t>
            </a:fld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9366FC2C-F61E-49E6-8E01-F75804EF1DFB}" type="datetime1">
              <a:rPr lang="en-NZ" smtClean="0"/>
              <a:t>14/08/2019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NZ" smtClean="0"/>
              <a:t>Jennifer Brown Seminar to School of Biological Sciences, September 2016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498214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788834-032B-47FF-9742-A2F354B0A47B}" type="slidenum">
              <a:rPr lang="en-NZ" smtClean="0"/>
              <a:pPr/>
              <a:t>40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49023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788834-032B-47FF-9742-A2F354B0A47B}" type="slidenum">
              <a:rPr lang="en-NZ" smtClean="0"/>
              <a:pPr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28095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788834-032B-47FF-9742-A2F354B0A47B}" type="slidenum">
              <a:rPr lang="en-NZ" smtClean="0"/>
              <a:pPr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88884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788834-032B-47FF-9742-A2F354B0A47B}" type="slidenum">
              <a:rPr lang="en-NZ" smtClean="0"/>
              <a:pPr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55544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788834-032B-47FF-9742-A2F354B0A47B}" type="slidenum">
              <a:rPr lang="en-NZ" smtClean="0"/>
              <a:pPr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50468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788834-032B-47FF-9742-A2F354B0A47B}" type="slidenum">
              <a:rPr lang="en-NZ" smtClean="0"/>
              <a:pPr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114893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788834-032B-47FF-9742-A2F354B0A47B}" type="slidenum">
              <a:rPr lang="en-NZ" smtClean="0"/>
              <a:pPr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38805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788834-032B-47FF-9742-A2F354B0A47B}" type="slidenum">
              <a:rPr lang="en-NZ" smtClean="0"/>
              <a:pPr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35547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788834-032B-47FF-9742-A2F354B0A47B}" type="slidenum">
              <a:rPr lang="en-NZ" smtClean="0"/>
              <a:pPr/>
              <a:t>19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92739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7" name="Picture 13" descr="ppt_UC_titlePage_fro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3" y="-6350"/>
            <a:ext cx="9148763" cy="6864350"/>
          </a:xfrm>
          <a:prstGeom prst="rect">
            <a:avLst/>
          </a:prstGeom>
          <a:noFill/>
        </p:spPr>
      </p:pic>
      <p:sp>
        <p:nvSpPr>
          <p:cNvPr id="317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4213" y="2924175"/>
            <a:ext cx="7772400" cy="1470025"/>
          </a:xfrm>
        </p:spPr>
        <p:txBody>
          <a:bodyPr/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684213" y="4724400"/>
            <a:ext cx="7773987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N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8613" y="381000"/>
            <a:ext cx="1997075" cy="6216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840413" cy="62166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528955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362200"/>
            <a:ext cx="3917950" cy="4235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56150" y="2362200"/>
            <a:ext cx="3919538" cy="204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56150" y="4556125"/>
            <a:ext cx="3919538" cy="204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381000"/>
            <a:ext cx="528955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2362200"/>
            <a:ext cx="3917950" cy="204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56150" y="2362200"/>
            <a:ext cx="3919538" cy="204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556125"/>
            <a:ext cx="3917950" cy="204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6150" y="4556125"/>
            <a:ext cx="3919538" cy="204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528955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2362200"/>
            <a:ext cx="3917950" cy="4235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6150" y="2362200"/>
            <a:ext cx="3919538" cy="4235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528955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362200"/>
            <a:ext cx="3917950" cy="4235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56150" y="2362200"/>
            <a:ext cx="3919538" cy="4235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528955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2362200"/>
            <a:ext cx="7989888" cy="4235450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N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 i="0" cap="small" baseline="0"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Tx/>
              <a:buBlip>
                <a:blip r:embed="rId2"/>
              </a:buBlip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buFontTx/>
              <a:buBlip>
                <a:blip r:embed="rId2"/>
              </a:buBlip>
              <a:defRPr lang="en-US" sz="2400" dirty="0" smtClean="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buFontTx/>
              <a:buBlip>
                <a:blip r:embed="rId2"/>
              </a:buBlip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FontTx/>
              <a:buBlip>
                <a:blip r:embed="rId2"/>
              </a:buBlip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FontTx/>
              <a:buBlip>
                <a:blip r:embed="rId2"/>
              </a:buBlip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362200"/>
            <a:ext cx="3917950" cy="4235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6150" y="2362200"/>
            <a:ext cx="3919538" cy="4235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gi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" name="Picture 40" descr="ppt_UC_textPage_fro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-1588" y="-3175"/>
            <a:ext cx="9148763" cy="6864350"/>
          </a:xfrm>
          <a:prstGeom prst="rect">
            <a:avLst/>
          </a:prstGeom>
          <a:noFill/>
        </p:spPr>
      </p:pic>
      <p:sp>
        <p:nvSpPr>
          <p:cNvPr id="1054" name="Rectangle 3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362200"/>
            <a:ext cx="7989888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 smtClean="0"/>
              <a:t>Click to add text here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</a:p>
        </p:txBody>
      </p:sp>
      <p:sp>
        <p:nvSpPr>
          <p:cNvPr id="1059" name="Rectangle 35"/>
          <p:cNvSpPr>
            <a:spLocks noGrp="1" noChangeArrowheads="1"/>
          </p:cNvSpPr>
          <p:nvPr>
            <p:ph type="title"/>
          </p:nvPr>
        </p:nvSpPr>
        <p:spPr bwMode="white">
          <a:xfrm>
            <a:off x="685800" y="381000"/>
            <a:ext cx="52895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 smtClean="0"/>
              <a:t>Click to add text here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0" y="1772816"/>
            <a:ext cx="9144000" cy="36004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0" i="0" cap="small" baseline="0">
          <a:solidFill>
            <a:schemeClr val="bg1"/>
          </a:solidFill>
          <a:latin typeface="Calibri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i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i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i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i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i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i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i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i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40000"/>
        </a:spcAft>
        <a:buFontTx/>
        <a:buBlip>
          <a:blip r:embed="rId19"/>
        </a:buBlip>
        <a:defRPr sz="24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800100" indent="-342900" algn="l" rtl="0" eaLnBrk="1" fontAlgn="base" hangingPunct="1">
        <a:spcBef>
          <a:spcPct val="0"/>
        </a:spcBef>
        <a:spcAft>
          <a:spcPct val="40000"/>
        </a:spcAft>
        <a:buFontTx/>
        <a:buBlip>
          <a:blip r:embed="rId19"/>
        </a:buBlip>
        <a:defRPr sz="2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marL="1257300" indent="-342900" algn="l" rtl="0" eaLnBrk="1" fontAlgn="base" hangingPunct="1">
        <a:spcBef>
          <a:spcPct val="0"/>
        </a:spcBef>
        <a:spcAft>
          <a:spcPct val="40000"/>
        </a:spcAft>
        <a:buFontTx/>
        <a:buBlip>
          <a:blip r:embed="rId19"/>
        </a:buBlip>
        <a:defRPr sz="2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marL="1714500" indent="-342900" algn="l" rtl="0" eaLnBrk="1" fontAlgn="base" hangingPunct="1">
        <a:spcBef>
          <a:spcPct val="0"/>
        </a:spcBef>
        <a:spcAft>
          <a:spcPct val="40000"/>
        </a:spcAft>
        <a:buFontTx/>
        <a:buBlip>
          <a:blip r:embed="rId19"/>
        </a:buBlip>
        <a:defRPr sz="2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marL="2171700" indent="-342900" algn="l" rtl="0" eaLnBrk="1" fontAlgn="base" hangingPunct="1">
        <a:spcBef>
          <a:spcPct val="0"/>
        </a:spcBef>
        <a:spcAft>
          <a:spcPct val="40000"/>
        </a:spcAft>
        <a:buFontTx/>
        <a:buBlip>
          <a:blip r:embed="rId19"/>
        </a:buBlip>
        <a:defRPr sz="2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2514600" indent="-228600" algn="l" rtl="0" eaLnBrk="1" fontAlgn="base" hangingPunct="1">
        <a:spcBef>
          <a:spcPct val="0"/>
        </a:spcBef>
        <a:spcAft>
          <a:spcPct val="40000"/>
        </a:spcAft>
        <a:buFont typeface="Wingdings" pitchFamily="2" charset="2"/>
        <a:buChar char="§"/>
        <a:defRPr sz="13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0"/>
        </a:spcBef>
        <a:spcAft>
          <a:spcPct val="40000"/>
        </a:spcAft>
        <a:buFont typeface="Wingdings" pitchFamily="2" charset="2"/>
        <a:buChar char="§"/>
        <a:defRPr sz="13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0"/>
        </a:spcBef>
        <a:spcAft>
          <a:spcPct val="40000"/>
        </a:spcAft>
        <a:buFont typeface="Wingdings" pitchFamily="2" charset="2"/>
        <a:buChar char="§"/>
        <a:defRPr sz="13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0"/>
        </a:spcBef>
        <a:spcAft>
          <a:spcPct val="40000"/>
        </a:spcAft>
        <a:buFont typeface="Wingdings" pitchFamily="2" charset="2"/>
        <a:buChar char="§"/>
        <a:defRPr sz="13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nz/url?sa=i&amp;rct=j&amp;q=&amp;esrc=s&amp;source=images&amp;cd=&amp;cad=rja&amp;uact=8&amp;docid=JeESTzw6N3Q94M&amp;tbnid=yZtyM1GfGM7z-M:&amp;ved=0CAUQjRw&amp;url=http://agronomyday.cropsci.illinois.edu/2001/morrow-plots/&amp;ei=b-Z7U9GDF8moyATrv4HoBg&amp;bvm=bv.67229260,d.aWw&amp;psig=AFQjCNHidFv3cBv4ZXjZC78YpGxO3gIw2A&amp;ust=1400715240243338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hyperlink" Target="http://www.google.co.nz/url?sa=i&amp;rct=j&amp;q=&amp;esrc=s&amp;source=images&amp;cd=&amp;cad=rja&amp;uact=8&amp;docid=kD7cstXJ9a5t6M&amp;tbnid=WnLXhpwKkruCRM:&amp;ved=0CAUQjRw&amp;url=http://www.dailymail.co.uk/news/article-2151380/GM-lobby-trying-force-increasingly-discredited-Frankenstein-Food-throats.html&amp;ei=J-Z7U7nMBMGGyASc1YGgCQ&amp;bvm=bv.67229260,d.aWw&amp;psig=AFQjCNGwoOngj0fOw6b47D8HqWuRkw__sw&amp;ust=1400715141959182" TargetMode="Externa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0.jpeg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908720"/>
            <a:ext cx="6120680" cy="1470025"/>
          </a:xfrm>
        </p:spPr>
        <p:txBody>
          <a:bodyPr/>
          <a:lstStyle/>
          <a:p>
            <a:r>
              <a:rPr lang="en-NZ" b="1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What is Data Science </a:t>
            </a:r>
            <a:br>
              <a:rPr lang="en-NZ" b="1" i="1" dirty="0" smtClean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NZ" b="1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br>
              <a:rPr lang="en-NZ" b="1" i="1" dirty="0" smtClean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NZ" b="1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What can it offer?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7704" y="2924944"/>
            <a:ext cx="7126560" cy="1080120"/>
          </a:xfrm>
        </p:spPr>
        <p:txBody>
          <a:bodyPr/>
          <a:lstStyle/>
          <a:p>
            <a:r>
              <a:rPr lang="en-US" dirty="0" smtClean="0"/>
              <a:t>Professor Jennifer Brown</a:t>
            </a:r>
            <a:endParaRPr lang="en-NZ" dirty="0" smtClean="0"/>
          </a:p>
          <a:p>
            <a:r>
              <a:rPr lang="en-US" sz="2000" dirty="0" smtClean="0"/>
              <a:t>School of Mathematics and Statistics</a:t>
            </a:r>
          </a:p>
          <a:p>
            <a:r>
              <a:rPr lang="en-US" sz="2000" dirty="0" smtClean="0"/>
              <a:t>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Data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NZ" dirty="0"/>
              <a:t>The </a:t>
            </a:r>
            <a:r>
              <a:rPr lang="en-NZ" dirty="0" smtClean="0"/>
              <a:t>“first” documented </a:t>
            </a:r>
            <a:r>
              <a:rPr lang="en-NZ" dirty="0"/>
              <a:t>use of the term big </a:t>
            </a:r>
            <a:r>
              <a:rPr lang="en-NZ" dirty="0" smtClean="0"/>
              <a:t>data:</a:t>
            </a:r>
            <a:endParaRPr lang="en-NZ" dirty="0"/>
          </a:p>
          <a:p>
            <a:r>
              <a:rPr lang="en-NZ" dirty="0" smtClean="0"/>
              <a:t>“... </a:t>
            </a:r>
            <a:r>
              <a:rPr lang="en-NZ" dirty="0"/>
              <a:t>data sets are generally quite large, taxing the capacities </a:t>
            </a:r>
            <a:r>
              <a:rPr lang="en-NZ" dirty="0" smtClean="0"/>
              <a:t>of main </a:t>
            </a:r>
            <a:r>
              <a:rPr lang="en-NZ" dirty="0"/>
              <a:t>memory, local disk, and even remote disk. We call </a:t>
            </a:r>
            <a:r>
              <a:rPr lang="en-NZ" dirty="0" smtClean="0"/>
              <a:t>this the </a:t>
            </a:r>
            <a:r>
              <a:rPr lang="en-NZ" dirty="0"/>
              <a:t>problem of big </a:t>
            </a:r>
            <a:r>
              <a:rPr lang="en-NZ" dirty="0" smtClean="0"/>
              <a:t>data.”</a:t>
            </a:r>
          </a:p>
          <a:p>
            <a:pPr marL="400050" lvl="1" indent="0">
              <a:buNone/>
            </a:pPr>
            <a:r>
              <a:rPr lang="en-NZ" dirty="0" smtClean="0"/>
              <a:t>1997 </a:t>
            </a:r>
            <a:r>
              <a:rPr lang="en-NZ" dirty="0"/>
              <a:t>paper written by NASA scientists.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3885516"/>
            <a:ext cx="2679750" cy="267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47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Data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8410" y="2132856"/>
            <a:ext cx="7989888" cy="4235450"/>
          </a:xfrm>
        </p:spPr>
        <p:txBody>
          <a:bodyPr/>
          <a:lstStyle/>
          <a:p>
            <a:r>
              <a:rPr lang="en-NZ" dirty="0" smtClean="0"/>
              <a:t>Volume</a:t>
            </a:r>
            <a:r>
              <a:rPr lang="en-NZ" dirty="0"/>
              <a:t>: the magnitude of </a:t>
            </a:r>
            <a:r>
              <a:rPr lang="en-NZ" dirty="0" smtClean="0"/>
              <a:t>data</a:t>
            </a:r>
            <a:endParaRPr lang="en-NZ" dirty="0"/>
          </a:p>
          <a:p>
            <a:r>
              <a:rPr lang="en-NZ" dirty="0"/>
              <a:t>Variety: </a:t>
            </a:r>
            <a:r>
              <a:rPr lang="en-NZ" dirty="0" smtClean="0"/>
              <a:t>different </a:t>
            </a:r>
            <a:r>
              <a:rPr lang="en-NZ" dirty="0"/>
              <a:t>data types and </a:t>
            </a:r>
            <a:r>
              <a:rPr lang="en-NZ" dirty="0" smtClean="0"/>
              <a:t>sources</a:t>
            </a:r>
          </a:p>
          <a:p>
            <a:r>
              <a:rPr lang="en-NZ" dirty="0" smtClean="0"/>
              <a:t>Velocity</a:t>
            </a:r>
            <a:r>
              <a:rPr lang="en-NZ" dirty="0"/>
              <a:t>: the speed at which data is </a:t>
            </a:r>
            <a:r>
              <a:rPr lang="en-NZ" dirty="0" smtClean="0"/>
              <a:t>generated</a:t>
            </a:r>
            <a:endParaRPr lang="en-NZ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851583293"/>
              </p:ext>
            </p:extLst>
          </p:nvPr>
        </p:nvGraphicFramePr>
        <p:xfrm>
          <a:off x="1835696" y="3489373"/>
          <a:ext cx="5137182" cy="334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851920" y="4976667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BIG DATA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90236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-160926" t="-100652" r="-160926" b="-100652"/>
          <a:stretch/>
        </p:blipFill>
        <p:spPr>
          <a:xfrm>
            <a:off x="-2412776" y="188640"/>
            <a:ext cx="15186485" cy="108468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Data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916832"/>
            <a:ext cx="7989888" cy="42354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Volume: the magnitude of data</a:t>
            </a:r>
            <a:r>
              <a:rPr lang="en-US" dirty="0" smtClean="0"/>
              <a:t>.</a:t>
            </a:r>
          </a:p>
          <a:p>
            <a:r>
              <a:rPr lang="en-NZ" dirty="0" smtClean="0"/>
              <a:t>2.5 </a:t>
            </a:r>
            <a:r>
              <a:rPr lang="en-NZ" dirty="0" err="1"/>
              <a:t>exabytes</a:t>
            </a:r>
            <a:r>
              <a:rPr lang="en-NZ" dirty="0"/>
              <a:t> of data was generated </a:t>
            </a:r>
            <a:r>
              <a:rPr lang="en-NZ" dirty="0" smtClean="0"/>
              <a:t>every day </a:t>
            </a:r>
            <a:r>
              <a:rPr lang="en-NZ" dirty="0"/>
              <a:t>in </a:t>
            </a:r>
            <a:r>
              <a:rPr lang="en-NZ" dirty="0" smtClean="0"/>
              <a:t>2012 (IBM)</a:t>
            </a:r>
            <a:endParaRPr lang="en-NZ" dirty="0"/>
          </a:p>
          <a:p>
            <a:r>
              <a:rPr lang="en-NZ" dirty="0" smtClean="0"/>
              <a:t>The </a:t>
            </a:r>
            <a:r>
              <a:rPr lang="en-NZ" dirty="0"/>
              <a:t>engines on a Boeing 787 </a:t>
            </a:r>
            <a:r>
              <a:rPr lang="en-NZ" dirty="0" smtClean="0"/>
              <a:t>could generate half </a:t>
            </a:r>
            <a:r>
              <a:rPr lang="en-NZ" dirty="0"/>
              <a:t>a terabyte of data (used for predictive maintenance</a:t>
            </a:r>
            <a:r>
              <a:rPr lang="en-NZ" dirty="0" smtClean="0"/>
              <a:t>) in one flight</a:t>
            </a:r>
            <a:endParaRPr lang="en-NZ" dirty="0"/>
          </a:p>
          <a:p>
            <a:r>
              <a:rPr lang="en-NZ" dirty="0"/>
              <a:t>Square Kilometre Array Radio Telescope will generate </a:t>
            </a:r>
            <a:r>
              <a:rPr lang="en-NZ" dirty="0" smtClean="0"/>
              <a:t>14 </a:t>
            </a:r>
            <a:r>
              <a:rPr lang="en-NZ" dirty="0" err="1" smtClean="0"/>
              <a:t>exabytes</a:t>
            </a:r>
            <a:r>
              <a:rPr lang="en-NZ" dirty="0" smtClean="0"/>
              <a:t> </a:t>
            </a:r>
            <a:r>
              <a:rPr lang="en-NZ" dirty="0"/>
              <a:t>of data per </a:t>
            </a:r>
            <a:r>
              <a:rPr lang="en-NZ" dirty="0" smtClean="0"/>
              <a:t>day</a:t>
            </a:r>
            <a:endParaRPr lang="en-NZ" dirty="0"/>
          </a:p>
          <a:p>
            <a:r>
              <a:rPr lang="en-NZ" dirty="0" smtClean="0"/>
              <a:t>Facebook </a:t>
            </a:r>
            <a:r>
              <a:rPr lang="en-NZ" dirty="0"/>
              <a:t>stored 260 </a:t>
            </a:r>
            <a:r>
              <a:rPr lang="en-NZ" dirty="0" smtClean="0"/>
              <a:t>billion photos </a:t>
            </a:r>
            <a:r>
              <a:rPr lang="en-NZ" dirty="0"/>
              <a:t>using storage space of 20 </a:t>
            </a:r>
            <a:r>
              <a:rPr lang="en-NZ" dirty="0" smtClean="0"/>
              <a:t>petabytes in 2010</a:t>
            </a:r>
            <a:endParaRPr lang="en-US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51705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data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NZ" dirty="0"/>
              <a:t>Some numbers that are commonly used in big data.</a:t>
            </a:r>
          </a:p>
          <a:p>
            <a:pPr marL="0" indent="0">
              <a:buNone/>
            </a:pPr>
            <a:r>
              <a:rPr lang="en-NZ" dirty="0" smtClean="0"/>
              <a:t>1000 		kilobyte 	1,000</a:t>
            </a:r>
            <a:endParaRPr lang="en-NZ" dirty="0"/>
          </a:p>
          <a:p>
            <a:pPr marL="0" indent="0">
              <a:buNone/>
            </a:pPr>
            <a:r>
              <a:rPr lang="en-NZ" dirty="0"/>
              <a:t>1000</a:t>
            </a:r>
            <a:r>
              <a:rPr lang="en-NZ" baseline="30000" dirty="0"/>
              <a:t>2</a:t>
            </a:r>
            <a:r>
              <a:rPr lang="en-NZ" dirty="0"/>
              <a:t> </a:t>
            </a:r>
            <a:r>
              <a:rPr lang="en-NZ" dirty="0" smtClean="0"/>
              <a:t>		megabyte 	1,000,000</a:t>
            </a:r>
            <a:endParaRPr lang="en-NZ" dirty="0"/>
          </a:p>
          <a:p>
            <a:pPr marL="0" indent="0">
              <a:buNone/>
            </a:pPr>
            <a:r>
              <a:rPr lang="en-NZ" dirty="0"/>
              <a:t>1000</a:t>
            </a:r>
            <a:r>
              <a:rPr lang="en-NZ" baseline="30000" dirty="0"/>
              <a:t>3</a:t>
            </a:r>
            <a:r>
              <a:rPr lang="en-NZ" dirty="0"/>
              <a:t> </a:t>
            </a:r>
            <a:r>
              <a:rPr lang="en-NZ" dirty="0" smtClean="0"/>
              <a:t>		gigabyte 	1,000,000,000</a:t>
            </a:r>
            <a:endParaRPr lang="en-NZ" dirty="0"/>
          </a:p>
          <a:p>
            <a:pPr marL="0" indent="0">
              <a:buNone/>
            </a:pPr>
            <a:r>
              <a:rPr lang="en-NZ" dirty="0"/>
              <a:t>1000</a:t>
            </a:r>
            <a:r>
              <a:rPr lang="en-NZ" baseline="30000" dirty="0"/>
              <a:t>4</a:t>
            </a:r>
            <a:r>
              <a:rPr lang="en-NZ" dirty="0"/>
              <a:t> </a:t>
            </a:r>
            <a:r>
              <a:rPr lang="en-NZ" dirty="0" smtClean="0"/>
              <a:t>		terabyte 	1,000,000,000,000</a:t>
            </a:r>
            <a:endParaRPr lang="en-NZ" dirty="0"/>
          </a:p>
          <a:p>
            <a:pPr marL="0" indent="0">
              <a:buNone/>
            </a:pPr>
            <a:r>
              <a:rPr lang="en-NZ" dirty="0"/>
              <a:t>1000</a:t>
            </a:r>
            <a:r>
              <a:rPr lang="en-NZ" baseline="30000" dirty="0"/>
              <a:t>5</a:t>
            </a:r>
            <a:r>
              <a:rPr lang="en-NZ" dirty="0"/>
              <a:t> </a:t>
            </a:r>
            <a:r>
              <a:rPr lang="en-NZ" dirty="0" smtClean="0"/>
              <a:t>		petabyte 	1,000,000,000,000,000</a:t>
            </a:r>
            <a:endParaRPr lang="en-NZ" dirty="0"/>
          </a:p>
          <a:p>
            <a:pPr marL="0" indent="0">
              <a:buNone/>
            </a:pPr>
            <a:r>
              <a:rPr lang="en-NZ" dirty="0"/>
              <a:t>1000</a:t>
            </a:r>
            <a:r>
              <a:rPr lang="en-NZ" baseline="30000" dirty="0"/>
              <a:t>6</a:t>
            </a:r>
            <a:r>
              <a:rPr lang="en-NZ" dirty="0"/>
              <a:t> </a:t>
            </a:r>
            <a:r>
              <a:rPr lang="en-NZ" dirty="0" smtClean="0"/>
              <a:t>		</a:t>
            </a:r>
            <a:r>
              <a:rPr lang="en-NZ" dirty="0" err="1" smtClean="0"/>
              <a:t>exabyte</a:t>
            </a:r>
            <a:r>
              <a:rPr lang="en-NZ" dirty="0" smtClean="0"/>
              <a:t> 	1,000,000,000,000,000,000</a:t>
            </a:r>
            <a:endParaRPr lang="en-NZ" dirty="0"/>
          </a:p>
          <a:p>
            <a:pPr marL="0" indent="0">
              <a:buNone/>
            </a:pPr>
            <a:r>
              <a:rPr lang="en-NZ" dirty="0"/>
              <a:t>1000</a:t>
            </a:r>
            <a:r>
              <a:rPr lang="en-NZ" baseline="30000" dirty="0"/>
              <a:t>7</a:t>
            </a:r>
            <a:r>
              <a:rPr lang="en-NZ" dirty="0"/>
              <a:t> </a:t>
            </a:r>
            <a:r>
              <a:rPr lang="en-NZ" dirty="0" smtClean="0"/>
              <a:t>		zettabyte 	1,000,000,000,000,000,000,000</a:t>
            </a:r>
            <a:endParaRPr lang="en-NZ" dirty="0"/>
          </a:p>
          <a:p>
            <a:pPr marL="0" indent="0">
              <a:buNone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69978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Data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916832"/>
            <a:ext cx="7992888" cy="4235450"/>
          </a:xfrm>
        </p:spPr>
        <p:txBody>
          <a:bodyPr/>
          <a:lstStyle/>
          <a:p>
            <a:pPr marL="0" indent="0">
              <a:buNone/>
            </a:pPr>
            <a:r>
              <a:rPr lang="en-NZ" dirty="0" smtClean="0"/>
              <a:t>Variety: the structural </a:t>
            </a:r>
            <a:r>
              <a:rPr lang="en-NZ" dirty="0"/>
              <a:t>heterogeneity in a data set</a:t>
            </a:r>
            <a:r>
              <a:rPr lang="en-NZ" dirty="0" smtClean="0"/>
              <a:t>.</a:t>
            </a:r>
            <a:endParaRPr lang="en-US" dirty="0" smtClean="0"/>
          </a:p>
          <a:p>
            <a:r>
              <a:rPr lang="en-NZ" dirty="0" smtClean="0"/>
              <a:t>Structured</a:t>
            </a:r>
          </a:p>
          <a:p>
            <a:r>
              <a:rPr lang="en-NZ" dirty="0" smtClean="0"/>
              <a:t>Unstructured: audio, texts, images, clicks etc.</a:t>
            </a:r>
            <a:endParaRPr lang="en-NZ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Velocity: </a:t>
            </a:r>
            <a:r>
              <a:rPr lang="en-NZ" dirty="0"/>
              <a:t>the rate at which data </a:t>
            </a:r>
            <a:r>
              <a:rPr lang="en-NZ" dirty="0" smtClean="0"/>
              <a:t>are </a:t>
            </a:r>
            <a:r>
              <a:rPr lang="en-NZ" dirty="0"/>
              <a:t>being </a:t>
            </a:r>
            <a:r>
              <a:rPr lang="en-NZ" dirty="0" smtClean="0"/>
              <a:t>generated.</a:t>
            </a:r>
          </a:p>
          <a:p>
            <a:r>
              <a:rPr lang="en-NZ" dirty="0" smtClean="0"/>
              <a:t>Walmart </a:t>
            </a:r>
            <a:r>
              <a:rPr lang="en-NZ" dirty="0"/>
              <a:t>can process </a:t>
            </a:r>
            <a:r>
              <a:rPr lang="en-NZ" dirty="0" smtClean="0"/>
              <a:t>one </a:t>
            </a:r>
          </a:p>
          <a:p>
            <a:pPr marL="0" indent="0">
              <a:buNone/>
            </a:pPr>
            <a:r>
              <a:rPr lang="en-NZ" dirty="0" smtClean="0"/>
              <a:t>million </a:t>
            </a:r>
            <a:r>
              <a:rPr lang="en-NZ" dirty="0"/>
              <a:t>transactions </a:t>
            </a:r>
            <a:r>
              <a:rPr lang="en-NZ" dirty="0" smtClean="0"/>
              <a:t>per hour</a:t>
            </a:r>
          </a:p>
          <a:p>
            <a:r>
              <a:rPr lang="en-NZ" dirty="0" smtClean="0"/>
              <a:t>Facebook </a:t>
            </a:r>
            <a:r>
              <a:rPr lang="en-NZ" dirty="0"/>
              <a:t>processes </a:t>
            </a:r>
            <a:r>
              <a:rPr lang="en-NZ" dirty="0" smtClean="0"/>
              <a:t>one </a:t>
            </a:r>
          </a:p>
          <a:p>
            <a:pPr marL="0" indent="0">
              <a:buNone/>
            </a:pPr>
            <a:r>
              <a:rPr lang="en-NZ" dirty="0" smtClean="0"/>
              <a:t>million </a:t>
            </a:r>
            <a:r>
              <a:rPr lang="en-NZ" dirty="0"/>
              <a:t>photos per </a:t>
            </a:r>
            <a:r>
              <a:rPr lang="en-NZ" dirty="0" smtClean="0"/>
              <a:t>second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7" y="4347128"/>
            <a:ext cx="3757437" cy="242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23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happening on the internet?</a:t>
            </a:r>
            <a:endParaRPr lang="en-N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916832"/>
            <a:ext cx="4299545" cy="461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0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Data</a:t>
            </a:r>
            <a:endParaRPr lang="en-NZ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700808"/>
            <a:ext cx="7198568" cy="507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0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Science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/>
              <a:t>Data Mining, Machine Learning, Statistical </a:t>
            </a:r>
            <a:r>
              <a:rPr lang="en-NZ" dirty="0" smtClean="0"/>
              <a:t>Learning...</a:t>
            </a:r>
            <a:endParaRPr lang="en-NZ" dirty="0"/>
          </a:p>
          <a:p>
            <a:r>
              <a:rPr lang="en-NZ" dirty="0" smtClean="0"/>
              <a:t>Learning from big data is interdisciplinary task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NZ" dirty="0" smtClean="0"/>
              <a:t>Statistics</a:t>
            </a:r>
            <a:endParaRPr lang="en-NZ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NZ" dirty="0" smtClean="0"/>
              <a:t>Computer Science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Domain knowledge</a:t>
            </a:r>
            <a:endParaRPr lang="en-NZ" dirty="0" smtClean="0"/>
          </a:p>
          <a:p>
            <a:r>
              <a:rPr lang="en-US" dirty="0" smtClean="0"/>
              <a:t>Knowledge discovery</a:t>
            </a:r>
            <a:endParaRPr lang="en-NZ" dirty="0" smtClean="0"/>
          </a:p>
          <a:p>
            <a:pPr marL="0" indent="0">
              <a:buNone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87498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450" y="2094468"/>
            <a:ext cx="6305550" cy="4733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Science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Knowledge discovery</a:t>
            </a:r>
            <a:endParaRPr lang="en-NZ" dirty="0" smtClean="0"/>
          </a:p>
          <a:p>
            <a:pPr marL="0" indent="0">
              <a:buNone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94562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Data Science</a:t>
            </a:r>
            <a:endParaRPr lang="en-NZ" sz="36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2362200"/>
            <a:ext cx="3382144" cy="1930896"/>
          </a:xfrm>
        </p:spPr>
        <p:txBody>
          <a:bodyPr/>
          <a:lstStyle/>
          <a:p>
            <a:pPr marL="0" indent="0">
              <a:buNone/>
            </a:pPr>
            <a:r>
              <a:rPr lang="en-NZ" dirty="0"/>
              <a:t>Data science is </a:t>
            </a:r>
            <a:r>
              <a:rPr lang="en-NZ" dirty="0" smtClean="0"/>
              <a:t>about exploring the data</a:t>
            </a:r>
            <a:r>
              <a:rPr lang="en-NZ" dirty="0"/>
              <a:t>, </a:t>
            </a:r>
            <a:r>
              <a:rPr lang="en-NZ" dirty="0" smtClean="0"/>
              <a:t>making </a:t>
            </a:r>
            <a:r>
              <a:rPr lang="en-NZ" dirty="0"/>
              <a:t>sense of it in </a:t>
            </a:r>
            <a:r>
              <a:rPr lang="en-NZ" dirty="0" smtClean="0"/>
              <a:t>a meaningful way…</a:t>
            </a:r>
          </a:p>
          <a:p>
            <a:pPr marL="0" indent="0">
              <a:buNone/>
            </a:pPr>
            <a:endParaRPr lang="en-NZ" dirty="0" smtClean="0"/>
          </a:p>
          <a:p>
            <a:pPr marL="0" indent="0">
              <a:buNone/>
            </a:pPr>
            <a:r>
              <a:rPr lang="en-NZ" dirty="0" smtClean="0"/>
              <a:t>…and </a:t>
            </a:r>
            <a:r>
              <a:rPr lang="en-NZ" dirty="0"/>
              <a:t>then applying what </a:t>
            </a:r>
            <a:r>
              <a:rPr lang="en-NZ" dirty="0" smtClean="0"/>
              <a:t>is learnt.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(</a:t>
            </a:r>
            <a:r>
              <a:rPr lang="en-US" dirty="0" smtClean="0"/>
              <a:t>Jennifer Brown 2019)</a:t>
            </a:r>
            <a:endParaRPr lang="en-NZ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2492896"/>
            <a:ext cx="4765699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8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Overview</a:t>
            </a:r>
            <a:endParaRPr lang="en-NZ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132856"/>
            <a:ext cx="7989888" cy="4235450"/>
          </a:xfrm>
        </p:spPr>
        <p:txBody>
          <a:bodyPr/>
          <a:lstStyle/>
          <a:p>
            <a:pPr>
              <a:buSzPct val="80000"/>
              <a:buBlip>
                <a:blip r:embed="rId3"/>
              </a:buBlip>
            </a:pPr>
            <a:r>
              <a:rPr lang="en-US" sz="2800" dirty="0" smtClean="0"/>
              <a:t>How did we get to where we are?</a:t>
            </a:r>
            <a:endParaRPr lang="en-US" sz="2800" dirty="0"/>
          </a:p>
          <a:p>
            <a:pPr>
              <a:buSzPct val="80000"/>
              <a:buBlip>
                <a:blip r:embed="rId3"/>
              </a:buBlip>
            </a:pPr>
            <a:r>
              <a:rPr lang="en-US" sz="2800" dirty="0" smtClean="0"/>
              <a:t>Big data</a:t>
            </a:r>
            <a:endParaRPr lang="en-US" sz="2800" dirty="0"/>
          </a:p>
          <a:p>
            <a:pPr>
              <a:buSzPct val="80000"/>
              <a:buBlip>
                <a:blip r:embed="rId3"/>
              </a:buBlip>
            </a:pPr>
            <a:r>
              <a:rPr lang="en-US" sz="2800" dirty="0" smtClean="0"/>
              <a:t>Data science examples</a:t>
            </a:r>
            <a:endParaRPr lang="en-US" sz="2800" dirty="0"/>
          </a:p>
          <a:p>
            <a:pPr>
              <a:buSzPct val="80000"/>
              <a:buBlip>
                <a:blip r:embed="rId3"/>
              </a:buBlip>
            </a:pPr>
            <a:r>
              <a:rPr lang="en-US" sz="2800" dirty="0" smtClean="0"/>
              <a:t>Data visualization</a:t>
            </a:r>
          </a:p>
          <a:p>
            <a:pPr>
              <a:buSzPct val="80000"/>
              <a:buBlip>
                <a:blip r:embed="rId3"/>
              </a:buBlip>
            </a:pPr>
            <a:r>
              <a:rPr lang="en-US" sz="2800" dirty="0" smtClean="0"/>
              <a:t>Where do we go now?</a:t>
            </a:r>
            <a:endParaRPr lang="en-US" sz="2800" dirty="0"/>
          </a:p>
          <a:p>
            <a:pPr marL="0" indent="0">
              <a:buSzPct val="80000"/>
              <a:buNone/>
            </a:pPr>
            <a:endParaRPr lang="en-US" sz="2700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20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 signs</a:t>
            </a:r>
            <a:endParaRPr lang="en-NZ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06" y="2362200"/>
            <a:ext cx="7753875" cy="4235450"/>
          </a:xfrm>
        </p:spPr>
      </p:pic>
    </p:spTree>
    <p:extLst>
      <p:ext uri="{BB962C8B-B14F-4D97-AF65-F5344CB8AC3E}">
        <p14:creationId xmlns:p14="http://schemas.microsoft.com/office/powerpoint/2010/main" val="197369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 signs</a:t>
            </a:r>
            <a:endParaRPr lang="en-NZ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455967"/>
            <a:ext cx="7989888" cy="4047915"/>
          </a:xfrm>
        </p:spPr>
      </p:pic>
    </p:spTree>
    <p:extLst>
      <p:ext uri="{BB962C8B-B14F-4D97-AF65-F5344CB8AC3E}">
        <p14:creationId xmlns:p14="http://schemas.microsoft.com/office/powerpoint/2010/main" val="320246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 signs</a:t>
            </a:r>
            <a:endParaRPr lang="en-NZ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457389"/>
            <a:ext cx="7989888" cy="4045071"/>
          </a:xfrm>
        </p:spPr>
      </p:pic>
    </p:spTree>
    <p:extLst>
      <p:ext uri="{BB962C8B-B14F-4D97-AF65-F5344CB8AC3E}">
        <p14:creationId xmlns:p14="http://schemas.microsoft.com/office/powerpoint/2010/main" val="188905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6.googleusercontent.com/qcvkzluf6HEWeRVaxrkV8wQiIvv978U7FHPfjRqiaWZm3vAFdd3jdvhSUCVUbo3u9kbOJ-vH6D2-UNICbNgAzzX91hDdKQKId3Q-VJuatXuSAWX_GCF1_ddQFsH2-A7IOwZupBVA4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5" y="2420888"/>
            <a:ext cx="3152775" cy="435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Work Order </a:t>
            </a:r>
            <a:r>
              <a:rPr lang="en-NZ" dirty="0" smtClean="0"/>
              <a:t>Priority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NZ" dirty="0" smtClean="0"/>
              <a:t>Transmission </a:t>
            </a:r>
            <a:r>
              <a:rPr lang="en-NZ" dirty="0"/>
              <a:t>lines </a:t>
            </a:r>
            <a:r>
              <a:rPr lang="en-NZ" dirty="0" smtClean="0"/>
              <a:t>in </a:t>
            </a:r>
            <a:r>
              <a:rPr lang="en-NZ" dirty="0"/>
              <a:t>New Zealand</a:t>
            </a:r>
          </a:p>
          <a:p>
            <a:r>
              <a:rPr lang="en-NZ" dirty="0" smtClean="0"/>
              <a:t>Tens </a:t>
            </a:r>
            <a:r>
              <a:rPr lang="en-NZ" dirty="0"/>
              <a:t>of thousands of open maintenance work orders and limited resources</a:t>
            </a:r>
          </a:p>
          <a:p>
            <a:r>
              <a:rPr lang="en-NZ" dirty="0" smtClean="0"/>
              <a:t>Which will result </a:t>
            </a:r>
            <a:r>
              <a:rPr lang="en-NZ" dirty="0"/>
              <a:t>in sudden and major asset failure?</a:t>
            </a:r>
          </a:p>
          <a:p>
            <a:r>
              <a:rPr lang="en-NZ" dirty="0" smtClean="0"/>
              <a:t>Which </a:t>
            </a:r>
            <a:r>
              <a:rPr lang="en-NZ" dirty="0"/>
              <a:t>are lower </a:t>
            </a:r>
            <a:r>
              <a:rPr lang="en-NZ" dirty="0" smtClean="0"/>
              <a:t>risk?</a:t>
            </a:r>
          </a:p>
          <a:p>
            <a:pPr marL="0" indent="0">
              <a:buNone/>
            </a:pPr>
            <a:endParaRPr lang="en-NZ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50244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6.googleusercontent.com/qcvkzluf6HEWeRVaxrkV8wQiIvv978U7FHPfjRqiaWZm3vAFdd3jdvhSUCVUbo3u9kbOJ-vH6D2-UNICbNgAzzX91hDdKQKId3Q-VJuatXuSAWX_GCF1_ddQFsH2-A7IOwZupBVA4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5" y="2420888"/>
            <a:ext cx="3152775" cy="435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Work Order </a:t>
            </a:r>
            <a:r>
              <a:rPr lang="en-NZ" dirty="0" smtClean="0"/>
              <a:t>Priority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008" y="2082800"/>
            <a:ext cx="7989888" cy="4680818"/>
          </a:xfrm>
        </p:spPr>
        <p:txBody>
          <a:bodyPr/>
          <a:lstStyle/>
          <a:p>
            <a:r>
              <a:rPr lang="en-NZ" dirty="0"/>
              <a:t>P</a:t>
            </a:r>
            <a:r>
              <a:rPr lang="en-NZ" dirty="0"/>
              <a:t>redict </a:t>
            </a:r>
            <a:r>
              <a:rPr lang="en-NZ" dirty="0"/>
              <a:t>the </a:t>
            </a:r>
            <a:r>
              <a:rPr lang="en-NZ" dirty="0" smtClean="0"/>
              <a:t>asset</a:t>
            </a:r>
            <a:r>
              <a:rPr lang="en-NZ" dirty="0"/>
              <a:t>, component, and risk keyword described in the free text </a:t>
            </a:r>
            <a:r>
              <a:rPr lang="en-NZ" dirty="0" smtClean="0"/>
              <a:t>field</a:t>
            </a:r>
          </a:p>
          <a:p>
            <a:r>
              <a:rPr lang="en-NZ" dirty="0" smtClean="0"/>
              <a:t>Predict </a:t>
            </a:r>
            <a:r>
              <a:rPr lang="en-NZ" dirty="0"/>
              <a:t>likelihood of </a:t>
            </a:r>
            <a:r>
              <a:rPr lang="en-NZ" dirty="0" smtClean="0"/>
              <a:t>failure</a:t>
            </a:r>
          </a:p>
          <a:p>
            <a:pPr marL="0" indent="0">
              <a:buNone/>
            </a:pPr>
            <a:endParaRPr lang="en-NZ" dirty="0"/>
          </a:p>
          <a:p>
            <a:pPr marL="0" indent="0">
              <a:buNone/>
            </a:pPr>
            <a:endParaRPr lang="en-NZ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41226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Work Order Priority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628800"/>
            <a:ext cx="4932461" cy="514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Ageing Populations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362200"/>
            <a:ext cx="5398368" cy="4235450"/>
          </a:xfrm>
        </p:spPr>
        <p:txBody>
          <a:bodyPr/>
          <a:lstStyle/>
          <a:p>
            <a:r>
              <a:rPr lang="en-US" dirty="0" smtClean="0"/>
              <a:t>500,000 assessments since 2012 of people 65+</a:t>
            </a:r>
          </a:p>
          <a:p>
            <a:r>
              <a:rPr lang="en-US" dirty="0" err="1" smtClean="0"/>
              <a:t>Standardised</a:t>
            </a:r>
            <a:r>
              <a:rPr lang="en-US" dirty="0" smtClean="0"/>
              <a:t> questionnaire</a:t>
            </a:r>
          </a:p>
          <a:p>
            <a:r>
              <a:rPr lang="en-US" dirty="0" smtClean="0"/>
              <a:t>Insights from the data</a:t>
            </a:r>
          </a:p>
          <a:p>
            <a:pPr lvl="1"/>
            <a:r>
              <a:rPr lang="en-US" dirty="0" smtClean="0"/>
              <a:t>Social isolation</a:t>
            </a:r>
          </a:p>
          <a:p>
            <a:pPr lvl="1"/>
            <a:r>
              <a:rPr lang="en-US" dirty="0" smtClean="0"/>
              <a:t>Frailty scores</a:t>
            </a:r>
          </a:p>
          <a:p>
            <a:pPr lvl="1"/>
            <a:r>
              <a:rPr lang="en-US" dirty="0" smtClean="0"/>
              <a:t>Hearing loss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6" y="2224125"/>
            <a:ext cx="3007733" cy="45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33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Ageing Populations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0473" y="2060848"/>
            <a:ext cx="7414592" cy="4235450"/>
          </a:xfrm>
        </p:spPr>
        <p:txBody>
          <a:bodyPr/>
          <a:lstStyle/>
          <a:p>
            <a:r>
              <a:rPr lang="en-US" dirty="0" smtClean="0"/>
              <a:t>Does hearing loss cause entry into residential care?</a:t>
            </a:r>
          </a:p>
          <a:p>
            <a:r>
              <a:rPr lang="en-US" dirty="0" smtClean="0"/>
              <a:t>Many confounding factors</a:t>
            </a:r>
          </a:p>
          <a:p>
            <a:r>
              <a:rPr lang="en-US" dirty="0" smtClean="0"/>
              <a:t>With a large data set it was possible to tease out the relationship even with 25 confounding factors</a:t>
            </a:r>
          </a:p>
          <a:p>
            <a:r>
              <a:rPr lang="en-US" dirty="0" smtClean="0"/>
              <a:t>No link despite published papers saying the opposite</a:t>
            </a:r>
            <a:endParaRPr lang="en-NZ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4421194"/>
            <a:ext cx="4890961" cy="226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14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</a:t>
            </a:r>
            <a:r>
              <a:rPr lang="en-US" dirty="0" err="1" smtClean="0"/>
              <a:t>Visualisation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Hitchhikers guide?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622049"/>
            <a:ext cx="6120680" cy="522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82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</a:t>
            </a:r>
            <a:r>
              <a:rPr lang="en-US" dirty="0" err="1" smtClean="0"/>
              <a:t>Visualisation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Who likes beer?</a:t>
            </a:r>
            <a:endParaRPr lang="en-NZ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055" y="1916832"/>
            <a:ext cx="5383613" cy="4680818"/>
          </a:xfrm>
        </p:spPr>
      </p:pic>
    </p:spTree>
    <p:extLst>
      <p:ext uri="{BB962C8B-B14F-4D97-AF65-F5344CB8AC3E}">
        <p14:creationId xmlns:p14="http://schemas.microsoft.com/office/powerpoint/2010/main" val="121730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Statistics</a:t>
            </a:r>
            <a:endParaRPr lang="en-NZ" sz="3600" b="1" dirty="0"/>
          </a:p>
        </p:txBody>
      </p:sp>
      <p:pic>
        <p:nvPicPr>
          <p:cNvPr id="5" name="Picture 4" descr="http://agronomyday.cropsci.illinois.edu/2001/morrow-plots/morrow-plots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738" y="2846388"/>
            <a:ext cx="4730750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http://i.dailymail.co.uk/i/pix/2012/05/29/article-2151380-11888371000005DC-549_468x286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12" y="2204864"/>
            <a:ext cx="44577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998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</a:t>
            </a:r>
            <a:r>
              <a:rPr lang="en-US" dirty="0" err="1" smtClean="0"/>
              <a:t>Visualisation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Tweet map</a:t>
            </a:r>
            <a:endParaRPr lang="en-NZ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856909"/>
            <a:ext cx="8451304" cy="496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626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</a:t>
            </a:r>
            <a:r>
              <a:rPr lang="en-US" dirty="0" err="1"/>
              <a:t>Visualisation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smtClean="0"/>
              <a:t>2.8 billion tweets in </a:t>
            </a:r>
            <a:r>
              <a:rPr lang="en-US" dirty="0" err="1" smtClean="0"/>
              <a:t>usa</a:t>
            </a:r>
            <a:endParaRPr lang="en-NZ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802" y="1916832"/>
            <a:ext cx="9077325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3045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5902424" cy="914400"/>
          </a:xfrm>
        </p:spPr>
        <p:txBody>
          <a:bodyPr/>
          <a:lstStyle/>
          <a:p>
            <a:r>
              <a:rPr lang="en-US" dirty="0" err="1"/>
              <a:t>Worldmapper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by </a:t>
            </a:r>
            <a:r>
              <a:rPr lang="en-US" dirty="0" smtClean="0"/>
              <a:t>animal species endangered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276872"/>
            <a:ext cx="8784976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831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Worldmapper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by </a:t>
            </a:r>
            <a:r>
              <a:rPr lang="en-US" dirty="0" smtClean="0"/>
              <a:t>migration from </a:t>
            </a:r>
            <a:r>
              <a:rPr lang="en-US" dirty="0" err="1" smtClean="0"/>
              <a:t>uk</a:t>
            </a:r>
            <a:endParaRPr lang="en-NZ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276872"/>
            <a:ext cx="8928992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698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Worldmapper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by </a:t>
            </a:r>
            <a:r>
              <a:rPr lang="en-US" dirty="0" smtClean="0"/>
              <a:t>Donald trumps tweets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204864"/>
            <a:ext cx="8712968" cy="435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29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Worldmapper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by Population</a:t>
            </a:r>
            <a:endParaRPr lang="en-N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132856"/>
            <a:ext cx="8676456" cy="433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6422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Worldmapper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by </a:t>
            </a:r>
            <a:r>
              <a:rPr lang="en-US" dirty="0" err="1" smtClean="0"/>
              <a:t>gdp</a:t>
            </a:r>
            <a:endParaRPr lang="en-NZ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276872"/>
            <a:ext cx="8640960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9749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Data Scientist?</a:t>
            </a:r>
            <a:endParaRPr lang="en-NZ" dirty="0"/>
          </a:p>
        </p:txBody>
      </p:sp>
      <p:pic>
        <p:nvPicPr>
          <p:cNvPr id="3074" name="Picture 2" descr="https://lh5.googleusercontent.com/3O4eZl3rP19I4hhQ9rIlCMyUDyIPetvdqBeh1U1RZ6i8U0G0tm8TR6fUSkJLlqcbKi7f-dyWwtV0fecEvc4iBoPeaj4KEUz2W7Z_Pux8Z6sgoPOXZj58nJAq_4wurxmm3Wj1GS28-M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159" y="2708920"/>
            <a:ext cx="5994793" cy="357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74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Data Scientist?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Things to know before starting as a data scientist:</a:t>
            </a:r>
          </a:p>
          <a:p>
            <a:r>
              <a:rPr lang="en-US" dirty="0" smtClean="0"/>
              <a:t>Data science is a vague term</a:t>
            </a:r>
          </a:p>
          <a:p>
            <a:r>
              <a:rPr lang="en-US" dirty="0" smtClean="0"/>
              <a:t>Imposter syndrome is normal</a:t>
            </a:r>
          </a:p>
          <a:p>
            <a:r>
              <a:rPr lang="en-US" dirty="0" smtClean="0"/>
              <a:t>You’ll never need to know all the tools</a:t>
            </a:r>
          </a:p>
          <a:p>
            <a:r>
              <a:rPr lang="en-US" dirty="0" smtClean="0"/>
              <a:t>Learn the basics well </a:t>
            </a:r>
          </a:p>
          <a:p>
            <a:r>
              <a:rPr lang="en-US" dirty="0" smtClean="0"/>
              <a:t>Be an expert in a domain and the methods</a:t>
            </a:r>
          </a:p>
          <a:p>
            <a:r>
              <a:rPr lang="en-US" dirty="0" smtClean="0"/>
              <a:t>The most important skill is critical thinking</a:t>
            </a:r>
          </a:p>
          <a:p>
            <a:r>
              <a:rPr lang="en-US" dirty="0" smtClean="0"/>
              <a:t>Practice communication</a:t>
            </a:r>
          </a:p>
          <a:p>
            <a:pPr marL="0" indent="0">
              <a:buNone/>
            </a:pPr>
            <a:endParaRPr lang="en-US" dirty="0" smtClean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00351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Science</a:t>
            </a:r>
            <a:endParaRPr lang="en-NZ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292" y="2362200"/>
            <a:ext cx="6354903" cy="4235450"/>
          </a:xfrm>
        </p:spPr>
      </p:pic>
      <p:sp>
        <p:nvSpPr>
          <p:cNvPr id="5" name="Rectangle 4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NZ" dirty="0"/>
              <a:t> </a:t>
            </a:r>
            <a:br>
              <a:rPr lang="en-NZ" dirty="0"/>
            </a:b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07748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4" y="3284984"/>
            <a:ext cx="6829423" cy="33337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Statistics</a:t>
            </a:r>
            <a:endParaRPr lang="en-NZ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132856"/>
            <a:ext cx="7989888" cy="4235450"/>
          </a:xfrm>
        </p:spPr>
        <p:txBody>
          <a:bodyPr/>
          <a:lstStyle/>
          <a:p>
            <a:pPr>
              <a:buSzPct val="80000"/>
              <a:buBlip>
                <a:blip r:embed="rId4"/>
              </a:buBlip>
            </a:pPr>
            <a:r>
              <a:rPr lang="en-US" dirty="0" smtClean="0"/>
              <a:t>The science of data</a:t>
            </a:r>
          </a:p>
          <a:p>
            <a:pPr>
              <a:buSzPct val="80000"/>
              <a:buBlip>
                <a:blip r:embed="rId4"/>
              </a:buBlip>
            </a:pPr>
            <a:r>
              <a:rPr lang="en-US" dirty="0" smtClean="0"/>
              <a:t>Data collection</a:t>
            </a:r>
          </a:p>
          <a:p>
            <a:pPr>
              <a:buSzPct val="80000"/>
              <a:buBlip>
                <a:blip r:embed="rId4"/>
              </a:buBlip>
            </a:pPr>
            <a:r>
              <a:rPr lang="en-US" dirty="0" smtClean="0"/>
              <a:t>Statistical </a:t>
            </a:r>
            <a:r>
              <a:rPr lang="en-US" dirty="0" smtClean="0"/>
              <a:t>modelling</a:t>
            </a:r>
          </a:p>
          <a:p>
            <a:pPr>
              <a:buSzPct val="80000"/>
              <a:buBlip>
                <a:blip r:embed="rId4"/>
              </a:buBlip>
            </a:pPr>
            <a:r>
              <a:rPr lang="en-US" dirty="0" smtClean="0">
                <a:latin typeface="Calibri" pitchFamily="34" charset="0"/>
              </a:rPr>
              <a:t>Predictions</a:t>
            </a:r>
          </a:p>
          <a:p>
            <a:pPr marL="0" indent="0">
              <a:buSzPct val="80000"/>
              <a:buNone/>
            </a:pPr>
            <a:endParaRPr lang="en-US" sz="2700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47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Data Science</a:t>
            </a:r>
            <a:endParaRPr lang="en-NZ" sz="36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NZ" dirty="0" smtClean="0"/>
              <a:t>Society is changing.</a:t>
            </a:r>
          </a:p>
          <a:p>
            <a:pPr marL="0" indent="0">
              <a:buNone/>
            </a:pPr>
            <a:r>
              <a:rPr lang="en-NZ" dirty="0" smtClean="0"/>
              <a:t>How are we responding?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356992"/>
            <a:ext cx="8712968" cy="335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1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Statistics &amp; social change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16832"/>
            <a:ext cx="7989888" cy="4235450"/>
          </a:xfrm>
        </p:spPr>
        <p:txBody>
          <a:bodyPr/>
          <a:lstStyle/>
          <a:p>
            <a:r>
              <a:rPr lang="en-US" dirty="0" smtClean="0"/>
              <a:t>Smoking and cancer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564904"/>
            <a:ext cx="2855047" cy="40708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350408" y="3113675"/>
            <a:ext cx="4286250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7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5902424" cy="914400"/>
          </a:xfrm>
        </p:spPr>
        <p:txBody>
          <a:bodyPr/>
          <a:lstStyle/>
          <a:p>
            <a:r>
              <a:rPr lang="en-US" dirty="0" smtClean="0"/>
              <a:t>Data Science &amp; </a:t>
            </a:r>
            <a:r>
              <a:rPr lang="en-US" dirty="0"/>
              <a:t>social change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16832"/>
            <a:ext cx="7989888" cy="423545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What will your world look like?</a:t>
            </a:r>
            <a:endParaRPr lang="en-NZ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2479857"/>
            <a:ext cx="6440785" cy="429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34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better world</a:t>
            </a:r>
            <a:endParaRPr lang="en-NZ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916832"/>
            <a:ext cx="5647266" cy="4235450"/>
          </a:xfrm>
        </p:spPr>
      </p:pic>
      <p:sp>
        <p:nvSpPr>
          <p:cNvPr id="3" name="TextBox 2"/>
          <p:cNvSpPr txBox="1"/>
          <p:nvPr/>
        </p:nvSpPr>
        <p:spPr>
          <a:xfrm>
            <a:off x="3635896" y="6312049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Thank you</a:t>
            </a:r>
            <a:endParaRPr lang="en-N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26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i="0" cap="small" dirty="0" smtClean="0">
                <a:latin typeface="Calibri" pitchFamily="34" charset="0"/>
              </a:rPr>
              <a:t>Statistics</a:t>
            </a:r>
            <a:endParaRPr lang="en-NZ" sz="3600" b="1" i="0" cap="small" dirty="0">
              <a:latin typeface="Calibri" pitchFamily="34" charset="0"/>
            </a:endParaRP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179263" y="1916832"/>
            <a:ext cx="432072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66700" indent="-266700">
              <a:spcBef>
                <a:spcPct val="50000"/>
              </a:spcBef>
              <a:buSzPct val="80000"/>
              <a:buBlip>
                <a:blip r:embed="rId4"/>
              </a:buBlip>
            </a:pPr>
            <a:r>
              <a:rPr lang="en-US" sz="2400" dirty="0" smtClean="0">
                <a:latin typeface="Calibri" pitchFamily="34" charset="0"/>
              </a:rPr>
              <a:t>Selecting how to sample</a:t>
            </a:r>
          </a:p>
          <a:p>
            <a:pPr marL="266700" indent="-266700">
              <a:spcBef>
                <a:spcPct val="50000"/>
              </a:spcBef>
              <a:buSzPct val="80000"/>
              <a:buBlip>
                <a:blip r:embed="rId4"/>
              </a:buBlip>
            </a:pPr>
            <a:r>
              <a:rPr lang="en-US" sz="2400" dirty="0" smtClean="0">
                <a:latin typeface="Calibri" pitchFamily="34" charset="0"/>
              </a:rPr>
              <a:t>Selecting where to sample</a:t>
            </a:r>
            <a:endParaRPr lang="en-US" sz="2400" dirty="0">
              <a:latin typeface="Calibri" pitchFamily="34" charset="0"/>
            </a:endParaRPr>
          </a:p>
        </p:txBody>
      </p:sp>
      <p:pic>
        <p:nvPicPr>
          <p:cNvPr id="5" name="Picture 3" descr="McCaskill reserv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62951" y="2348880"/>
            <a:ext cx="5281049" cy="3960440"/>
          </a:xfrm>
          <a:prstGeom prst="rect">
            <a:avLst/>
          </a:prstGeom>
          <a:noFill/>
        </p:spPr>
      </p:pic>
      <p:graphicFrame>
        <p:nvGraphicFramePr>
          <p:cNvPr id="47106" name="Object 2"/>
          <p:cNvGraphicFramePr>
            <a:graphicFrameLocks noChangeAspect="1"/>
          </p:cNvGraphicFramePr>
          <p:nvPr/>
        </p:nvGraphicFramePr>
        <p:xfrm>
          <a:off x="611560" y="3861048"/>
          <a:ext cx="3635375" cy="272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Slide" r:id="rId6" imgW="4572095" imgH="3428923" progId="PowerPoint.Slide.8">
                  <p:embed/>
                </p:oleObj>
              </mc:Choice>
              <mc:Fallback>
                <p:oleObj name="Slide" r:id="rId6" imgW="4572095" imgH="3428923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3861048"/>
                        <a:ext cx="3635375" cy="2724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00CC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8612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Data Science</a:t>
            </a:r>
            <a:endParaRPr lang="en-NZ" sz="36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97" y="3212558"/>
            <a:ext cx="8084806" cy="295065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8586" y="2276872"/>
            <a:ext cx="35873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80000"/>
              <a:buBlip>
                <a:blip r:embed="rId4"/>
              </a:buBlip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en-US" sz="24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NEW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science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of data</a:t>
            </a:r>
          </a:p>
        </p:txBody>
      </p:sp>
    </p:spTree>
    <p:extLst>
      <p:ext uri="{BB962C8B-B14F-4D97-AF65-F5344CB8AC3E}">
        <p14:creationId xmlns:p14="http://schemas.microsoft.com/office/powerpoint/2010/main" val="348101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Data Science</a:t>
            </a:r>
            <a:endParaRPr lang="en-NZ" sz="3600" b="1" dirty="0"/>
          </a:p>
        </p:txBody>
      </p:sp>
      <p:sp>
        <p:nvSpPr>
          <p:cNvPr id="3" name="Rectangle 2"/>
          <p:cNvSpPr/>
          <p:nvPr/>
        </p:nvSpPr>
        <p:spPr>
          <a:xfrm>
            <a:off x="827584" y="1916832"/>
            <a:ext cx="6462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dirty="0" smtClean="0"/>
              <a:t>“….data is growing </a:t>
            </a:r>
            <a:r>
              <a:rPr lang="en-NZ" dirty="0"/>
              <a:t>at a rate of 2.5 quintillion bytes every day in the US </a:t>
            </a:r>
            <a:r>
              <a:rPr lang="en-NZ" dirty="0" smtClean="0"/>
              <a:t>alone.”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839" y="2648435"/>
            <a:ext cx="614362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48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3327337"/>
            <a:ext cx="5620147" cy="35254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Data Science</a:t>
            </a:r>
            <a:endParaRPr lang="en-NZ" sz="36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NZ" dirty="0" smtClean="0"/>
              <a:t>Every thing we do is measured</a:t>
            </a:r>
            <a:r>
              <a:rPr lang="en-NZ" dirty="0"/>
              <a:t>, mapped, and </a:t>
            </a:r>
            <a:r>
              <a:rPr lang="en-NZ" dirty="0" smtClean="0"/>
              <a:t>recorded</a:t>
            </a:r>
          </a:p>
          <a:p>
            <a:r>
              <a:rPr lang="en-NZ" dirty="0" smtClean="0"/>
              <a:t>Air </a:t>
            </a:r>
            <a:r>
              <a:rPr lang="en-NZ" dirty="0"/>
              <a:t>and water quality </a:t>
            </a:r>
            <a:endParaRPr lang="en-NZ" dirty="0" smtClean="0"/>
          </a:p>
          <a:p>
            <a:r>
              <a:rPr lang="en-NZ" dirty="0" smtClean="0"/>
              <a:t>Social </a:t>
            </a:r>
            <a:r>
              <a:rPr lang="en-NZ" dirty="0" smtClean="0"/>
              <a:t>media</a:t>
            </a:r>
          </a:p>
          <a:p>
            <a:r>
              <a:rPr lang="en-NZ" dirty="0" smtClean="0"/>
              <a:t>Shopping</a:t>
            </a:r>
          </a:p>
          <a:p>
            <a:r>
              <a:rPr lang="en-NZ" dirty="0" smtClean="0"/>
              <a:t>Health</a:t>
            </a:r>
          </a:p>
          <a:p>
            <a:r>
              <a:rPr lang="en-NZ" dirty="0" smtClean="0"/>
              <a:t>Sensors in industry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03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Statistics vs Data Science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5674" y="1988840"/>
            <a:ext cx="7989888" cy="4235450"/>
          </a:xfrm>
        </p:spPr>
        <p:txBody>
          <a:bodyPr/>
          <a:lstStyle/>
          <a:p>
            <a:pPr marL="0" indent="0">
              <a:buNone/>
            </a:pPr>
            <a:r>
              <a:rPr lang="en-NZ" dirty="0"/>
              <a:t>In statistics, data usually comes from:</a:t>
            </a:r>
          </a:p>
          <a:p>
            <a:r>
              <a:rPr lang="en-NZ" dirty="0" smtClean="0"/>
              <a:t>Sampling</a:t>
            </a:r>
          </a:p>
          <a:p>
            <a:r>
              <a:rPr lang="en-NZ" dirty="0" smtClean="0"/>
              <a:t>Experimental Design</a:t>
            </a:r>
          </a:p>
          <a:p>
            <a:pPr marL="0" indent="0">
              <a:buNone/>
            </a:pPr>
            <a:endParaRPr lang="en-NZ" dirty="0" smtClean="0"/>
          </a:p>
          <a:p>
            <a:pPr marL="0" indent="0">
              <a:buNone/>
            </a:pPr>
            <a:r>
              <a:rPr lang="en-NZ" dirty="0" smtClean="0"/>
              <a:t>Nowadays </a:t>
            </a:r>
            <a:r>
              <a:rPr lang="en-NZ" dirty="0"/>
              <a:t>we also have </a:t>
            </a:r>
            <a:r>
              <a:rPr lang="en-NZ" i="1" dirty="0"/>
              <a:t>found</a:t>
            </a:r>
            <a:r>
              <a:rPr lang="en-NZ" dirty="0"/>
              <a:t> data.</a:t>
            </a:r>
          </a:p>
          <a:p>
            <a:r>
              <a:rPr lang="en-NZ" dirty="0" smtClean="0"/>
              <a:t>Tends to be big and relatively cheap to collect, but messy </a:t>
            </a:r>
            <a:r>
              <a:rPr lang="en-NZ" dirty="0"/>
              <a:t>and unstructured</a:t>
            </a:r>
            <a:r>
              <a:rPr lang="en-NZ" dirty="0" smtClean="0"/>
              <a:t>.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90009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OC_titleyellow_banner">
  <a:themeElements>
    <a:clrScheme name="UOC_titleyellow_banner 1">
      <a:dk1>
        <a:srgbClr val="000000"/>
      </a:dk1>
      <a:lt1>
        <a:srgbClr val="FFFFFF"/>
      </a:lt1>
      <a:dk2>
        <a:srgbClr val="FFFFFF"/>
      </a:dk2>
      <a:lt2>
        <a:srgbClr val="2D2015"/>
      </a:lt2>
      <a:accent1>
        <a:srgbClr val="FFCC00"/>
      </a:accent1>
      <a:accent2>
        <a:srgbClr val="CCCC00"/>
      </a:accent2>
      <a:accent3>
        <a:srgbClr val="FFFFFF"/>
      </a:accent3>
      <a:accent4>
        <a:srgbClr val="000000"/>
      </a:accent4>
      <a:accent5>
        <a:srgbClr val="FFE2AA"/>
      </a:accent5>
      <a:accent6>
        <a:srgbClr val="B9B900"/>
      </a:accent6>
      <a:hlink>
        <a:srgbClr val="0066CC"/>
      </a:hlink>
      <a:folHlink>
        <a:srgbClr val="0099FF"/>
      </a:folHlink>
    </a:clrScheme>
    <a:fontScheme name="UOC_titleyellow_bann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UOC_titleyellow_banner 1">
        <a:dk1>
          <a:srgbClr val="000000"/>
        </a:dk1>
        <a:lt1>
          <a:srgbClr val="FFFFFF"/>
        </a:lt1>
        <a:dk2>
          <a:srgbClr val="FFFFFF"/>
        </a:dk2>
        <a:lt2>
          <a:srgbClr val="2D2015"/>
        </a:lt2>
        <a:accent1>
          <a:srgbClr val="FFCC00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B900"/>
        </a:accent6>
        <a:hlink>
          <a:srgbClr val="0066CC"/>
        </a:hlink>
        <a:folHlink>
          <a:srgbClr val="00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NZSA09</Template>
  <TotalTime>6777</TotalTime>
  <Words>693</Words>
  <Application>Microsoft Office PowerPoint</Application>
  <PresentationFormat>On-screen Show (4:3)</PresentationFormat>
  <Paragraphs>158</Paragraphs>
  <Slides>43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Arial</vt:lpstr>
      <vt:lpstr>Calibri</vt:lpstr>
      <vt:lpstr>Times</vt:lpstr>
      <vt:lpstr>Times New Roman</vt:lpstr>
      <vt:lpstr>Verdana</vt:lpstr>
      <vt:lpstr>Wingdings</vt:lpstr>
      <vt:lpstr>UOC_titleyellow_banner</vt:lpstr>
      <vt:lpstr>Slide</vt:lpstr>
      <vt:lpstr>What is Data Science  and  What can it offer?</vt:lpstr>
      <vt:lpstr>Overview</vt:lpstr>
      <vt:lpstr>Statistics</vt:lpstr>
      <vt:lpstr>Statistics</vt:lpstr>
      <vt:lpstr>Statistics</vt:lpstr>
      <vt:lpstr>Data Science</vt:lpstr>
      <vt:lpstr>Data Science</vt:lpstr>
      <vt:lpstr>Data Science</vt:lpstr>
      <vt:lpstr>Statistics vs Data Science</vt:lpstr>
      <vt:lpstr>Big Data</vt:lpstr>
      <vt:lpstr>Big Data</vt:lpstr>
      <vt:lpstr>Big Data</vt:lpstr>
      <vt:lpstr>Big data</vt:lpstr>
      <vt:lpstr>Big Data</vt:lpstr>
      <vt:lpstr>What is happening on the internet?</vt:lpstr>
      <vt:lpstr>Big Data</vt:lpstr>
      <vt:lpstr>Data Science</vt:lpstr>
      <vt:lpstr>Data Science</vt:lpstr>
      <vt:lpstr>Data Science</vt:lpstr>
      <vt:lpstr>Road signs</vt:lpstr>
      <vt:lpstr>Road signs</vt:lpstr>
      <vt:lpstr>Road signs</vt:lpstr>
      <vt:lpstr>Work Order Priority</vt:lpstr>
      <vt:lpstr>Work Order Priority</vt:lpstr>
      <vt:lpstr>Work Order Priority</vt:lpstr>
      <vt:lpstr>The Ageing Populations</vt:lpstr>
      <vt:lpstr>The Ageing Populations</vt:lpstr>
      <vt:lpstr>Data Visualisation Hitchhikers guide?</vt:lpstr>
      <vt:lpstr>Data Visualisation Who likes beer?</vt:lpstr>
      <vt:lpstr>Data Visualisation  Tweet map</vt:lpstr>
      <vt:lpstr>Data Visualisation  2.8 billion tweets in usa</vt:lpstr>
      <vt:lpstr>Worldmapper by animal species endangered</vt:lpstr>
      <vt:lpstr>Worldmapper by migration from uk</vt:lpstr>
      <vt:lpstr>Worldmapper by Donald trumps tweets</vt:lpstr>
      <vt:lpstr>Worldmapper by Population</vt:lpstr>
      <vt:lpstr>Worldmapper by gdp</vt:lpstr>
      <vt:lpstr>What is a Data Scientist?</vt:lpstr>
      <vt:lpstr>What is a Data Scientist?</vt:lpstr>
      <vt:lpstr>Data Science</vt:lpstr>
      <vt:lpstr>Data Science</vt:lpstr>
      <vt:lpstr>Statistics &amp; social change</vt:lpstr>
      <vt:lpstr>Data Science &amp; social change</vt:lpstr>
      <vt:lpstr>A better world</vt:lpstr>
    </vt:vector>
  </TitlesOfParts>
  <Company>University of Canterbury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Threshold estimation via semiparametric mixture modelling</dc:title>
  <dc:creator>Math &amp; Stat</dc:creator>
  <cp:lastModifiedBy>Jennifer Brown (Mathematics and Statistics)</cp:lastModifiedBy>
  <cp:revision>412</cp:revision>
  <cp:lastPrinted>2016-03-30T03:13:49Z</cp:lastPrinted>
  <dcterms:created xsi:type="dcterms:W3CDTF">2011-06-12T02:03:28Z</dcterms:created>
  <dcterms:modified xsi:type="dcterms:W3CDTF">2019-08-14T08:59:02Z</dcterms:modified>
</cp:coreProperties>
</file>